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9"/>
  </p:notesMasterIdLst>
  <p:handoutMasterIdLst>
    <p:handoutMasterId r:id="rId10"/>
  </p:handoutMasterIdLst>
  <p:sldIdLst>
    <p:sldId id="483" r:id="rId2"/>
    <p:sldId id="481" r:id="rId3"/>
    <p:sldId id="463" r:id="rId4"/>
    <p:sldId id="464" r:id="rId5"/>
    <p:sldId id="465" r:id="rId6"/>
    <p:sldId id="466" r:id="rId7"/>
    <p:sldId id="482" r:id="rId8"/>
  </p:sldIdLst>
  <p:sldSz cx="9906000" cy="6858000" type="A4"/>
  <p:notesSz cx="6797675" cy="987425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9966"/>
    <a:srgbClr val="FFCC99"/>
    <a:srgbClr val="CC66FF"/>
    <a:srgbClr val="FF00FF"/>
    <a:srgbClr val="CCECFF"/>
    <a:srgbClr val="CC00CC"/>
    <a:srgbClr val="CCCCFF"/>
    <a:srgbClr val="0066FF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634" autoAdjust="0"/>
    <p:restoredTop sz="94678" autoAdjust="0"/>
  </p:normalViewPr>
  <p:slideViewPr>
    <p:cSldViewPr>
      <p:cViewPr>
        <p:scale>
          <a:sx n="90" d="100"/>
          <a:sy n="90" d="100"/>
        </p:scale>
        <p:origin x="-648" y="-378"/>
      </p:cViewPr>
      <p:guideLst>
        <p:guide orient="horz" pos="2341"/>
        <p:guide pos="8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AR" dirty="0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AR" dirty="0"/>
          </a:p>
        </p:txBody>
      </p:sp>
      <p:sp>
        <p:nvSpPr>
          <p:cNvPr id="1167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AR" dirty="0"/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5E3ED6-D020-450E-9B47-57DD0BE28A8E}" type="slidenum">
              <a:rPr lang="es-AR"/>
              <a:pPr>
                <a:defRPr/>
              </a:pPr>
              <a:t>‹Nº›</a:t>
            </a:fld>
            <a:endParaRPr lang="es-A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25488" y="741363"/>
            <a:ext cx="534670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EC498B3-BE72-4CDB-9706-D6CC48B40019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 userDrawn="1"/>
        </p:nvSpPr>
        <p:spPr bwMode="invGray">
          <a:xfrm>
            <a:off x="0" y="0"/>
            <a:ext cx="9906000" cy="692150"/>
          </a:xfrm>
          <a:prstGeom prst="rect">
            <a:avLst/>
          </a:prstGeom>
          <a:solidFill>
            <a:srgbClr val="070634"/>
          </a:soli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 dirty="0"/>
          </a:p>
        </p:txBody>
      </p:sp>
      <p:sp>
        <p:nvSpPr>
          <p:cNvPr id="39939" name="Rectangle 3"/>
          <p:cNvSpPr>
            <a:spLocks noChangeArrowheads="1"/>
          </p:cNvSpPr>
          <p:nvPr userDrawn="1"/>
        </p:nvSpPr>
        <p:spPr bwMode="invGray">
          <a:xfrm>
            <a:off x="0" y="692150"/>
            <a:ext cx="9906000" cy="6165850"/>
          </a:xfrm>
          <a:prstGeom prst="rect">
            <a:avLst/>
          </a:prstGeom>
          <a:gradFill rotWithShape="1">
            <a:gsLst>
              <a:gs pos="0">
                <a:srgbClr val="070634"/>
              </a:gs>
              <a:gs pos="100000">
                <a:srgbClr val="30459C"/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 dirty="0"/>
          </a:p>
        </p:txBody>
      </p:sp>
      <p:sp>
        <p:nvSpPr>
          <p:cNvPr id="39940" name="AutoShape 4"/>
          <p:cNvSpPr>
            <a:spLocks noChangeArrowheads="1"/>
          </p:cNvSpPr>
          <p:nvPr/>
        </p:nvSpPr>
        <p:spPr bwMode="invGray">
          <a:xfrm>
            <a:off x="200025" y="908050"/>
            <a:ext cx="9505950" cy="5657850"/>
          </a:xfrm>
          <a:prstGeom prst="roundRect">
            <a:avLst>
              <a:gd name="adj" fmla="val 2690"/>
            </a:avLst>
          </a:prstGeom>
          <a:solidFill>
            <a:srgbClr val="252B61"/>
          </a:solidFill>
          <a:ln w="28575" algn="ctr">
            <a:solidFill>
              <a:srgbClr val="404C88"/>
            </a:solidFill>
            <a:round/>
            <a:headEnd/>
            <a:tailEnd/>
          </a:ln>
          <a:effectLst>
            <a:outerShdw dist="53882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s-ES" dirty="0"/>
          </a:p>
        </p:txBody>
      </p:sp>
      <p:sp>
        <p:nvSpPr>
          <p:cNvPr id="39941" name="AutoShape 5"/>
          <p:cNvSpPr>
            <a:spLocks noChangeArrowheads="1"/>
          </p:cNvSpPr>
          <p:nvPr/>
        </p:nvSpPr>
        <p:spPr bwMode="invGray">
          <a:xfrm>
            <a:off x="271463" y="981075"/>
            <a:ext cx="9336087" cy="368300"/>
          </a:xfrm>
          <a:prstGeom prst="roundRect">
            <a:avLst>
              <a:gd name="adj" fmla="val 25208"/>
            </a:avLst>
          </a:prstGeom>
          <a:gradFill rotWithShape="1">
            <a:gsLst>
              <a:gs pos="0">
                <a:srgbClr val="41548B"/>
              </a:gs>
              <a:gs pos="100000">
                <a:srgbClr val="1D1D59">
                  <a:alpha val="0"/>
                </a:srgbClr>
              </a:gs>
            </a:gsLst>
            <a:lin ang="5400000" scaled="1"/>
          </a:gradFill>
          <a:ln w="1270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 dirty="0"/>
          </a:p>
        </p:txBody>
      </p:sp>
      <p:pic>
        <p:nvPicPr>
          <p:cNvPr id="1030" name="Picture 6" descr="logoVisa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73050" y="188913"/>
            <a:ext cx="9525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logoVisa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273050" y="188913"/>
            <a:ext cx="9525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4" name="Text Box 8"/>
          <p:cNvSpPr txBox="1">
            <a:spLocks noChangeArrowheads="1"/>
          </p:cNvSpPr>
          <p:nvPr userDrawn="1"/>
        </p:nvSpPr>
        <p:spPr bwMode="auto">
          <a:xfrm>
            <a:off x="0" y="6624638"/>
            <a:ext cx="242887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900" dirty="0">
                <a:solidFill>
                  <a:schemeClr val="bg1"/>
                </a:solidFill>
                <a:latin typeface="Whitney-Book"/>
              </a:rPr>
              <a:t>Visa Argentina – Información Confidencial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595414" y="1500174"/>
            <a:ext cx="65722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 smtClean="0">
                <a:solidFill>
                  <a:schemeClr val="bg1"/>
                </a:solidFill>
              </a:rPr>
              <a:t>Instructivo:</a:t>
            </a:r>
          </a:p>
          <a:p>
            <a:pPr algn="ctr"/>
            <a:endParaRPr lang="es-ES" sz="4800" dirty="0" smtClean="0">
              <a:solidFill>
                <a:schemeClr val="bg1"/>
              </a:solidFill>
            </a:endParaRPr>
          </a:p>
          <a:p>
            <a:pPr algn="ctr"/>
            <a:r>
              <a:rPr lang="es-ES" sz="4800" dirty="0" smtClean="0">
                <a:solidFill>
                  <a:schemeClr val="bg1"/>
                </a:solidFill>
              </a:rPr>
              <a:t>Servicio de Pagos Visa</a:t>
            </a:r>
            <a:endParaRPr lang="es-ES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6720" y="1428736"/>
            <a:ext cx="5804338" cy="477188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4 Rectángulo"/>
          <p:cNvSpPr/>
          <p:nvPr/>
        </p:nvSpPr>
        <p:spPr>
          <a:xfrm>
            <a:off x="4381496" y="1714488"/>
            <a:ext cx="1625204" cy="714375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cxnSp>
        <p:nvCxnSpPr>
          <p:cNvPr id="9" name="8 Conector recto de flecha"/>
          <p:cNvCxnSpPr/>
          <p:nvPr/>
        </p:nvCxnSpPr>
        <p:spPr>
          <a:xfrm>
            <a:off x="5959079" y="2143125"/>
            <a:ext cx="994185" cy="28574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53264" y="1428736"/>
            <a:ext cx="2218531" cy="4791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10 Rectángulo"/>
          <p:cNvSpPr/>
          <p:nvPr/>
        </p:nvSpPr>
        <p:spPr>
          <a:xfrm>
            <a:off x="7024702" y="2571744"/>
            <a:ext cx="2166938" cy="142875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0" name="1 Título"/>
          <p:cNvSpPr>
            <a:spLocks noGrp="1"/>
          </p:cNvSpPr>
          <p:nvPr>
            <p:ph type="ctrTitle"/>
          </p:nvPr>
        </p:nvSpPr>
        <p:spPr>
          <a:xfrm>
            <a:off x="1023910" y="142852"/>
            <a:ext cx="8715436" cy="500066"/>
          </a:xfrm>
        </p:spPr>
        <p:txBody>
          <a:bodyPr/>
          <a:lstStyle/>
          <a:p>
            <a:pPr eaLnBrk="1" hangingPunct="1"/>
            <a:r>
              <a:rPr lang="es-AR" sz="24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En www.visa.com.ar, haga </a:t>
            </a:r>
            <a:r>
              <a:rPr lang="es-AR" sz="2400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click</a:t>
            </a:r>
            <a:r>
              <a:rPr lang="es-AR" sz="24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en </a:t>
            </a:r>
            <a:r>
              <a:rPr lang="es-AR" sz="2400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VisaHOME</a:t>
            </a:r>
            <a:r>
              <a:rPr lang="es-AR" sz="24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/>
            </a:r>
            <a:br>
              <a:rPr lang="es-AR" sz="2400" dirty="0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es-AR" sz="24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s-AR" sz="24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y seleccione su tarjeta</a:t>
            </a:r>
            <a:endParaRPr lang="es-ES" sz="24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0968" y="1214422"/>
            <a:ext cx="7114891" cy="49292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4 Marcador de contenido"/>
          <p:cNvSpPr>
            <a:spLocks noGrp="1"/>
          </p:cNvSpPr>
          <p:nvPr>
            <p:ph idx="1"/>
          </p:nvPr>
        </p:nvSpPr>
        <p:spPr>
          <a:xfrm>
            <a:off x="7524768" y="1357298"/>
            <a:ext cx="1833594" cy="2143140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rmAutofit fontScale="25000" lnSpcReduction="20000"/>
          </a:bodyPr>
          <a:lstStyle/>
          <a:p>
            <a:pPr marL="0" lvl="0" indent="0" eaLnBrk="1" fontAlgn="auto" hangingPunct="1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es-ES" sz="6400" dirty="0" smtClean="0">
                <a:solidFill>
                  <a:schemeClr val="bg1"/>
                </a:solidFill>
              </a:rPr>
              <a:t>Si ya tiene su contraseña ingrésela junto con los datos solicitados. Si aún no la tiene,  obténgala en la Web.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s-ES" sz="160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s-ES" sz="1800" dirty="0" smtClean="0">
              <a:solidFill>
                <a:schemeClr val="bg2">
                  <a:lumMod val="20000"/>
                  <a:lumOff val="80000"/>
                </a:schemeClr>
              </a:solidFill>
              <a:latin typeface="Georgia" pitchFamily="18" charset="0"/>
            </a:endParaRPr>
          </a:p>
        </p:txBody>
      </p:sp>
      <p:sp>
        <p:nvSpPr>
          <p:cNvPr id="15" name="14 Flecha arriba"/>
          <p:cNvSpPr/>
          <p:nvPr/>
        </p:nvSpPr>
        <p:spPr>
          <a:xfrm rot="16200000">
            <a:off x="5603654" y="3206974"/>
            <a:ext cx="270329" cy="285752"/>
          </a:xfrm>
          <a:prstGeom prst="upArrow">
            <a:avLst>
              <a:gd name="adj1" fmla="val 23452"/>
              <a:gd name="adj2" fmla="val 5285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Flecha arriba"/>
          <p:cNvSpPr/>
          <p:nvPr/>
        </p:nvSpPr>
        <p:spPr>
          <a:xfrm rot="16200000">
            <a:off x="3960580" y="5135800"/>
            <a:ext cx="270329" cy="285752"/>
          </a:xfrm>
          <a:prstGeom prst="upArrow">
            <a:avLst>
              <a:gd name="adj1" fmla="val 23452"/>
              <a:gd name="adj2" fmla="val 5285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1095348" y="274638"/>
            <a:ext cx="7643866" cy="439718"/>
          </a:xfrm>
        </p:spPr>
        <p:txBody>
          <a:bodyPr/>
          <a:lstStyle/>
          <a:p>
            <a:r>
              <a:rPr lang="es-AR" sz="2400" dirty="0" smtClean="0">
                <a:solidFill>
                  <a:schemeClr val="bg1"/>
                </a:solidFill>
              </a:rPr>
              <a:t>Ingrese a Visa Home</a:t>
            </a:r>
            <a:endParaRPr lang="es-AR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95348" y="274638"/>
            <a:ext cx="7643866" cy="439718"/>
          </a:xfrm>
        </p:spPr>
        <p:txBody>
          <a:bodyPr/>
          <a:lstStyle/>
          <a:p>
            <a:r>
              <a:rPr lang="es-AR" sz="2400" dirty="0" smtClean="0">
                <a:solidFill>
                  <a:schemeClr val="bg1"/>
                </a:solidFill>
              </a:rPr>
              <a:t>Ingrese a Servicio de Pagos Visa</a:t>
            </a:r>
            <a:endParaRPr lang="es-AR" sz="2400" dirty="0">
              <a:solidFill>
                <a:schemeClr val="bg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0968" y="1285860"/>
            <a:ext cx="6858048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Flecha arriba"/>
          <p:cNvSpPr/>
          <p:nvPr/>
        </p:nvSpPr>
        <p:spPr>
          <a:xfrm rot="19456889">
            <a:off x="3296474" y="2195151"/>
            <a:ext cx="270329" cy="285752"/>
          </a:xfrm>
          <a:prstGeom prst="upArrow">
            <a:avLst>
              <a:gd name="adj1" fmla="val 23452"/>
              <a:gd name="adj2" fmla="val 5285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Flecha arriba"/>
          <p:cNvSpPr/>
          <p:nvPr/>
        </p:nvSpPr>
        <p:spPr>
          <a:xfrm rot="19456889">
            <a:off x="2510655" y="5909924"/>
            <a:ext cx="270329" cy="285752"/>
          </a:xfrm>
          <a:prstGeom prst="upArrow">
            <a:avLst>
              <a:gd name="adj1" fmla="val 23452"/>
              <a:gd name="adj2" fmla="val 5285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7381892" y="1285860"/>
            <a:ext cx="207170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dirty="0" smtClean="0">
                <a:solidFill>
                  <a:schemeClr val="bg1">
                    <a:lumMod val="95000"/>
                  </a:schemeClr>
                </a:solidFill>
              </a:rPr>
              <a:t>Puede ingresar a Servicio de Pagos Visa  dándole Click a  la opción “PAGAR” o a través del recuadro </a:t>
            </a:r>
            <a:r>
              <a:rPr lang="es-ES" dirty="0" smtClean="0">
                <a:solidFill>
                  <a:schemeClr val="bg1">
                    <a:lumMod val="95000"/>
                  </a:schemeClr>
                </a:solidFill>
              </a:rPr>
              <a:t>azul.</a:t>
            </a:r>
            <a:endParaRPr lang="es-ES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9530" y="2500306"/>
            <a:ext cx="9258300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CuadroTexto"/>
          <p:cNvSpPr txBox="1"/>
          <p:nvPr/>
        </p:nvSpPr>
        <p:spPr>
          <a:xfrm flipH="1">
            <a:off x="595282" y="1142984"/>
            <a:ext cx="90011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s-ES" dirty="0" smtClean="0">
                <a:solidFill>
                  <a:schemeClr val="bg1">
                    <a:lumMod val="95000"/>
                  </a:schemeClr>
                </a:solidFill>
              </a:rPr>
              <a:t>    Ingrese la opción “Pagar” – “Impuestos y Servicios”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s-ES" dirty="0" smtClean="0">
                <a:solidFill>
                  <a:schemeClr val="bg1">
                    <a:lumMod val="95000"/>
                  </a:schemeClr>
                </a:solidFill>
              </a:rPr>
              <a:t>    Selecciones el rubro y luego la empresa de la factura que desea pagar.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s-ES" dirty="0" smtClean="0">
                <a:solidFill>
                  <a:schemeClr val="bg1">
                    <a:lumMod val="95000"/>
                  </a:schemeClr>
                </a:solidFill>
              </a:rPr>
              <a:t>    Ingrese el Numero identificador que le solicita la empresa. Ejemplo: Nº de Cliente.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endParaRPr lang="es-ES" dirty="0" smtClean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5 Flecha arriba"/>
          <p:cNvSpPr/>
          <p:nvPr/>
        </p:nvSpPr>
        <p:spPr>
          <a:xfrm rot="19456889">
            <a:off x="2510657" y="3123844"/>
            <a:ext cx="270329" cy="285752"/>
          </a:xfrm>
          <a:prstGeom prst="upArrow">
            <a:avLst>
              <a:gd name="adj1" fmla="val 23452"/>
              <a:gd name="adj2" fmla="val 5285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Flecha arriba"/>
          <p:cNvSpPr/>
          <p:nvPr/>
        </p:nvSpPr>
        <p:spPr>
          <a:xfrm rot="19456889">
            <a:off x="1653400" y="4909794"/>
            <a:ext cx="270329" cy="285752"/>
          </a:xfrm>
          <a:prstGeom prst="upArrow">
            <a:avLst>
              <a:gd name="adj1" fmla="val 23452"/>
              <a:gd name="adj2" fmla="val 5285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Flecha arriba"/>
          <p:cNvSpPr/>
          <p:nvPr/>
        </p:nvSpPr>
        <p:spPr>
          <a:xfrm rot="19456889">
            <a:off x="4582360" y="4909794"/>
            <a:ext cx="270329" cy="285752"/>
          </a:xfrm>
          <a:prstGeom prst="upArrow">
            <a:avLst>
              <a:gd name="adj1" fmla="val 23452"/>
              <a:gd name="adj2" fmla="val 5285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Flecha arriba"/>
          <p:cNvSpPr/>
          <p:nvPr/>
        </p:nvSpPr>
        <p:spPr>
          <a:xfrm rot="19456889">
            <a:off x="7511315" y="4981230"/>
            <a:ext cx="270329" cy="285752"/>
          </a:xfrm>
          <a:prstGeom prst="upArrow">
            <a:avLst>
              <a:gd name="adj1" fmla="val 23452"/>
              <a:gd name="adj2" fmla="val 5285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1095348" y="274638"/>
            <a:ext cx="7643866" cy="439718"/>
          </a:xfrm>
        </p:spPr>
        <p:txBody>
          <a:bodyPr/>
          <a:lstStyle/>
          <a:p>
            <a:r>
              <a:rPr lang="es-AR" sz="2400" dirty="0" smtClean="0">
                <a:solidFill>
                  <a:schemeClr val="bg1"/>
                </a:solidFill>
              </a:rPr>
              <a:t>Elija el Servicio que desea abonar</a:t>
            </a:r>
            <a:endParaRPr lang="es-AR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2400" dirty="0" smtClean="0">
                <a:solidFill>
                  <a:schemeClr val="bg1"/>
                </a:solidFill>
              </a:rPr>
              <a:t>Realice y Confirme Su Pago</a:t>
            </a:r>
            <a:endParaRPr lang="es-AR" sz="24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3844" y="1285860"/>
            <a:ext cx="7896225" cy="22907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2406" y="3786190"/>
            <a:ext cx="8582025" cy="2286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6 Rectángulo"/>
          <p:cNvSpPr/>
          <p:nvPr/>
        </p:nvSpPr>
        <p:spPr>
          <a:xfrm>
            <a:off x="4810124" y="2357430"/>
            <a:ext cx="1071570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3881430" y="5143512"/>
            <a:ext cx="1071570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Rectángulo"/>
          <p:cNvSpPr/>
          <p:nvPr/>
        </p:nvSpPr>
        <p:spPr>
          <a:xfrm>
            <a:off x="3738554" y="5286388"/>
            <a:ext cx="276228" cy="7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Título"/>
          <p:cNvSpPr>
            <a:spLocks noGrp="1"/>
          </p:cNvSpPr>
          <p:nvPr>
            <p:ph type="title"/>
          </p:nvPr>
        </p:nvSpPr>
        <p:spPr>
          <a:xfrm>
            <a:off x="595282" y="0"/>
            <a:ext cx="8915400" cy="1143000"/>
          </a:xfrm>
        </p:spPr>
        <p:txBody>
          <a:bodyPr/>
          <a:lstStyle/>
          <a:p>
            <a:pPr eaLnBrk="1" hangingPunct="1"/>
            <a:r>
              <a:rPr lang="es-ES" sz="24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Finalizada la operación, obtenga su </a:t>
            </a:r>
            <a:r>
              <a:rPr lang="es-ES" sz="24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/>
            </a:r>
            <a:br>
              <a:rPr lang="es-ES" sz="2400" dirty="0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es-ES" sz="24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Comprobante </a:t>
            </a:r>
            <a:r>
              <a:rPr lang="es-ES" sz="24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de Pago</a:t>
            </a:r>
          </a:p>
        </p:txBody>
      </p:sp>
      <p:pic>
        <p:nvPicPr>
          <p:cNvPr id="10243" name="Picture 10"/>
          <p:cNvPicPr>
            <a:picLocks noChangeAspect="1" noChangeArrowheads="1"/>
          </p:cNvPicPr>
          <p:nvPr/>
        </p:nvPicPr>
        <p:blipFill>
          <a:blip r:embed="rId2"/>
          <a:srcRect l="15192" t="20833" b="48148"/>
          <a:stretch>
            <a:fillRect/>
          </a:stretch>
        </p:blipFill>
        <p:spPr bwMode="auto">
          <a:xfrm>
            <a:off x="386954" y="2000250"/>
            <a:ext cx="9305792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26912" y="1428736"/>
            <a:ext cx="3436144" cy="48958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scene3d>
            <a:camera prst="perspectiveLeft"/>
            <a:lightRig rig="threePt" dir="t"/>
          </a:scene3d>
        </p:spPr>
      </p:pic>
      <p:sp>
        <p:nvSpPr>
          <p:cNvPr id="6" name="5 Rectángulo"/>
          <p:cNvSpPr/>
          <p:nvPr/>
        </p:nvSpPr>
        <p:spPr>
          <a:xfrm>
            <a:off x="6887766" y="4357689"/>
            <a:ext cx="928688" cy="142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iseño predeterminado">
  <a:themeElements>
    <a:clrScheme name="1_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10323</TotalTime>
  <Words>130</Words>
  <Application>Microsoft Office PowerPoint</Application>
  <PresentationFormat>A4 (210 x 297 mm)</PresentationFormat>
  <Paragraphs>14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1_Diseño predeterminado</vt:lpstr>
      <vt:lpstr>Diapositiva 1</vt:lpstr>
      <vt:lpstr>En www.visa.com.ar, haga click en VisaHOME  y seleccione su tarjeta</vt:lpstr>
      <vt:lpstr>Ingrese a Visa Home</vt:lpstr>
      <vt:lpstr>Ingrese a Servicio de Pagos Visa</vt:lpstr>
      <vt:lpstr>Elija el Servicio que desea abonar</vt:lpstr>
      <vt:lpstr>Realice y Confirme Su Pago</vt:lpstr>
      <vt:lpstr>Finalizada la operación, obtenga su  Comprobante de Pago</vt:lpstr>
    </vt:vector>
  </TitlesOfParts>
  <Company>Visa Argentina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venyabor</dc:creator>
  <cp:lastModifiedBy>vessocon</cp:lastModifiedBy>
  <cp:revision>802</cp:revision>
  <dcterms:created xsi:type="dcterms:W3CDTF">2008-04-15T19:16:35Z</dcterms:created>
  <dcterms:modified xsi:type="dcterms:W3CDTF">2012-10-22T20:58:19Z</dcterms:modified>
</cp:coreProperties>
</file>